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1" r:id="rId4"/>
    <p:sldId id="271" r:id="rId5"/>
    <p:sldId id="270" r:id="rId6"/>
    <p:sldId id="273" r:id="rId7"/>
    <p:sldId id="262" r:id="rId8"/>
    <p:sldId id="275" r:id="rId9"/>
    <p:sldId id="27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11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6" autoAdjust="0"/>
    <p:restoredTop sz="86306" autoAdjust="0"/>
  </p:normalViewPr>
  <p:slideViewPr>
    <p:cSldViewPr snapToGrid="0">
      <p:cViewPr varScale="1">
        <p:scale>
          <a:sx n="66" d="100"/>
          <a:sy n="66" d="100"/>
        </p:scale>
        <p:origin x="148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ED317-0921-48DE-B9E6-CE2BB0F290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89541-6D6F-4D82-B205-EA2BBEB507CE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Строительство или капитальный ремонт зданий и сооружений</a:t>
          </a:r>
        </a:p>
      </dgm:t>
    </dgm:pt>
    <dgm:pt modelId="{7845DD9E-1C3A-4C2D-A67B-BC66146B1589}" type="parTrans" cxnId="{4E3B09C8-6B6D-41FC-B956-391DB2E36987}">
      <dgm:prSet/>
      <dgm:spPr/>
      <dgm:t>
        <a:bodyPr/>
        <a:lstStyle/>
        <a:p>
          <a:endParaRPr lang="ru-RU"/>
        </a:p>
      </dgm:t>
    </dgm:pt>
    <dgm:pt modelId="{B53D8705-BC5C-4586-B5B7-D846C623586F}" type="sibTrans" cxnId="{4E3B09C8-6B6D-41FC-B956-391DB2E36987}">
      <dgm:prSet/>
      <dgm:spPr/>
      <dgm:t>
        <a:bodyPr/>
        <a:lstStyle/>
        <a:p>
          <a:endParaRPr lang="ru-RU"/>
        </a:p>
      </dgm:t>
    </dgm:pt>
    <dgm:pt modelId="{733571C1-499D-424C-BD2A-D07B8B3DB0D0}" type="pres">
      <dgm:prSet presAssocID="{F67ED317-0921-48DE-B9E6-CE2BB0F2900E}" presName="linear" presStyleCnt="0">
        <dgm:presLayoutVars>
          <dgm:dir/>
          <dgm:resizeHandles val="exact"/>
        </dgm:presLayoutVars>
      </dgm:prSet>
      <dgm:spPr/>
    </dgm:pt>
    <dgm:pt modelId="{B57A3C60-F9D8-4D21-A29A-55BB6E41F628}" type="pres">
      <dgm:prSet presAssocID="{7FF89541-6D6F-4D82-B205-EA2BBEB507CE}" presName="comp" presStyleCnt="0"/>
      <dgm:spPr/>
    </dgm:pt>
    <dgm:pt modelId="{21CCFBE4-D0E3-4DA5-B2B5-AE323861C278}" type="pres">
      <dgm:prSet presAssocID="{7FF89541-6D6F-4D82-B205-EA2BBEB507CE}" presName="box" presStyleLbl="node1" presStyleIdx="0" presStyleCnt="1"/>
      <dgm:spPr/>
    </dgm:pt>
    <dgm:pt modelId="{409D6219-AAFF-45CC-A784-1E029C7C3C77}" type="pres">
      <dgm:prSet presAssocID="{7FF89541-6D6F-4D82-B205-EA2BBEB507CE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7C205AF-D22D-4F49-A27A-63319883C241}" type="pres">
      <dgm:prSet presAssocID="{7FF89541-6D6F-4D82-B205-EA2BBEB507CE}" presName="text" presStyleLbl="node1" presStyleIdx="0" presStyleCnt="1">
        <dgm:presLayoutVars>
          <dgm:bulletEnabled val="1"/>
        </dgm:presLayoutVars>
      </dgm:prSet>
      <dgm:spPr/>
    </dgm:pt>
  </dgm:ptLst>
  <dgm:cxnLst>
    <dgm:cxn modelId="{C7A9FE28-CA18-41D3-AA61-339B08F6B65D}" type="presOf" srcId="{7FF89541-6D6F-4D82-B205-EA2BBEB507CE}" destId="{77C205AF-D22D-4F49-A27A-63319883C241}" srcOrd="1" destOrd="0" presId="urn:microsoft.com/office/officeart/2005/8/layout/vList4"/>
    <dgm:cxn modelId="{E3FC9A3F-811F-45E1-A1E3-4F44D35EBDFA}" type="presOf" srcId="{F67ED317-0921-48DE-B9E6-CE2BB0F2900E}" destId="{733571C1-499D-424C-BD2A-D07B8B3DB0D0}" srcOrd="0" destOrd="0" presId="urn:microsoft.com/office/officeart/2005/8/layout/vList4"/>
    <dgm:cxn modelId="{1205B3A8-002B-4DF9-9F93-7DC8AC85B77B}" type="presOf" srcId="{7FF89541-6D6F-4D82-B205-EA2BBEB507CE}" destId="{21CCFBE4-D0E3-4DA5-B2B5-AE323861C278}" srcOrd="0" destOrd="0" presId="urn:microsoft.com/office/officeart/2005/8/layout/vList4"/>
    <dgm:cxn modelId="{4E3B09C8-6B6D-41FC-B956-391DB2E36987}" srcId="{F67ED317-0921-48DE-B9E6-CE2BB0F2900E}" destId="{7FF89541-6D6F-4D82-B205-EA2BBEB507CE}" srcOrd="0" destOrd="0" parTransId="{7845DD9E-1C3A-4C2D-A67B-BC66146B1589}" sibTransId="{B53D8705-BC5C-4586-B5B7-D846C623586F}"/>
    <dgm:cxn modelId="{EA84F92B-7B5A-49F9-B8D9-014E10CD24D5}" type="presParOf" srcId="{733571C1-499D-424C-BD2A-D07B8B3DB0D0}" destId="{B57A3C60-F9D8-4D21-A29A-55BB6E41F628}" srcOrd="0" destOrd="0" presId="urn:microsoft.com/office/officeart/2005/8/layout/vList4"/>
    <dgm:cxn modelId="{56A0D968-2506-4C1A-BC51-01C429542304}" type="presParOf" srcId="{B57A3C60-F9D8-4D21-A29A-55BB6E41F628}" destId="{21CCFBE4-D0E3-4DA5-B2B5-AE323861C278}" srcOrd="0" destOrd="0" presId="urn:microsoft.com/office/officeart/2005/8/layout/vList4"/>
    <dgm:cxn modelId="{8F7BC22A-9162-4E2D-91E2-BAF25B25B89D}" type="presParOf" srcId="{B57A3C60-F9D8-4D21-A29A-55BB6E41F628}" destId="{409D6219-AAFF-45CC-A784-1E029C7C3C77}" srcOrd="1" destOrd="0" presId="urn:microsoft.com/office/officeart/2005/8/layout/vList4"/>
    <dgm:cxn modelId="{F1FD68F8-FF0C-457E-84D0-A4460A599CF6}" type="presParOf" srcId="{B57A3C60-F9D8-4D21-A29A-55BB6E41F628}" destId="{77C205AF-D22D-4F49-A27A-63319883C2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6AF86-3C77-4232-9EDC-536452D1BF6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1052D-DCA3-4972-8284-948E3D17DEBD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Рефинансирование заемных средств и уплату процентов по привлеченным кредитам/займам</a:t>
          </a:r>
        </a:p>
      </dgm:t>
    </dgm:pt>
    <dgm:pt modelId="{600AAE4A-E61D-4AEA-A308-AE2F5329FD90}" type="parTrans" cxnId="{7A93E977-8744-459C-A68B-3100D33962C3}">
      <dgm:prSet/>
      <dgm:spPr/>
      <dgm:t>
        <a:bodyPr/>
        <a:lstStyle/>
        <a:p>
          <a:endParaRPr lang="ru-RU"/>
        </a:p>
      </dgm:t>
    </dgm:pt>
    <dgm:pt modelId="{EC5D738F-51FC-4B07-85D1-173CA0DECC87}" type="sibTrans" cxnId="{7A93E977-8744-459C-A68B-3100D33962C3}">
      <dgm:prSet/>
      <dgm:spPr/>
      <dgm:t>
        <a:bodyPr/>
        <a:lstStyle/>
        <a:p>
          <a:endParaRPr lang="ru-RU"/>
        </a:p>
      </dgm:t>
    </dgm:pt>
    <dgm:pt modelId="{7FF5527E-009F-434A-9B81-AFA855CFBC0C}" type="pres">
      <dgm:prSet presAssocID="{EF96AF86-3C77-4232-9EDC-536452D1BF63}" presName="linear" presStyleCnt="0">
        <dgm:presLayoutVars>
          <dgm:dir/>
          <dgm:resizeHandles val="exact"/>
        </dgm:presLayoutVars>
      </dgm:prSet>
      <dgm:spPr/>
    </dgm:pt>
    <dgm:pt modelId="{93AE4D3E-8D21-4694-BC3E-D41A86F3ED17}" type="pres">
      <dgm:prSet presAssocID="{18E1052D-DCA3-4972-8284-948E3D17DEBD}" presName="comp" presStyleCnt="0"/>
      <dgm:spPr/>
    </dgm:pt>
    <dgm:pt modelId="{B5B3DD30-2AA4-4582-AD28-15B38F02988B}" type="pres">
      <dgm:prSet presAssocID="{18E1052D-DCA3-4972-8284-948E3D17DEBD}" presName="box" presStyleLbl="node1" presStyleIdx="0" presStyleCnt="1"/>
      <dgm:spPr/>
    </dgm:pt>
    <dgm:pt modelId="{9542A269-44B8-48ED-AB58-9341D9E10B6E}" type="pres">
      <dgm:prSet presAssocID="{18E1052D-DCA3-4972-8284-948E3D17DEBD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DA287F3-0E8D-4BB0-8464-4AD4679C867F}" type="pres">
      <dgm:prSet presAssocID="{18E1052D-DCA3-4972-8284-948E3D17DEBD}" presName="text" presStyleLbl="node1" presStyleIdx="0" presStyleCnt="1">
        <dgm:presLayoutVars>
          <dgm:bulletEnabled val="1"/>
        </dgm:presLayoutVars>
      </dgm:prSet>
      <dgm:spPr/>
    </dgm:pt>
  </dgm:ptLst>
  <dgm:cxnLst>
    <dgm:cxn modelId="{3B5BBC02-CE8E-4B59-8FEA-C7B90C9FD6AA}" type="presOf" srcId="{18E1052D-DCA3-4972-8284-948E3D17DEBD}" destId="{CDA287F3-0E8D-4BB0-8464-4AD4679C867F}" srcOrd="1" destOrd="0" presId="urn:microsoft.com/office/officeart/2005/8/layout/vList4"/>
    <dgm:cxn modelId="{8A12BB23-5DB3-4EF5-9FC9-7AF5547397BF}" type="presOf" srcId="{EF96AF86-3C77-4232-9EDC-536452D1BF63}" destId="{7FF5527E-009F-434A-9B81-AFA855CFBC0C}" srcOrd="0" destOrd="0" presId="urn:microsoft.com/office/officeart/2005/8/layout/vList4"/>
    <dgm:cxn modelId="{E6DD8A3D-052C-4018-96D3-03DDC19DD436}" type="presOf" srcId="{18E1052D-DCA3-4972-8284-948E3D17DEBD}" destId="{B5B3DD30-2AA4-4582-AD28-15B38F02988B}" srcOrd="0" destOrd="0" presId="urn:microsoft.com/office/officeart/2005/8/layout/vList4"/>
    <dgm:cxn modelId="{7A93E977-8744-459C-A68B-3100D33962C3}" srcId="{EF96AF86-3C77-4232-9EDC-536452D1BF63}" destId="{18E1052D-DCA3-4972-8284-948E3D17DEBD}" srcOrd="0" destOrd="0" parTransId="{600AAE4A-E61D-4AEA-A308-AE2F5329FD90}" sibTransId="{EC5D738F-51FC-4B07-85D1-173CA0DECC87}"/>
    <dgm:cxn modelId="{7BA49823-04C8-40B2-B4C3-819DB862DE32}" type="presParOf" srcId="{7FF5527E-009F-434A-9B81-AFA855CFBC0C}" destId="{93AE4D3E-8D21-4694-BC3E-D41A86F3ED17}" srcOrd="0" destOrd="0" presId="urn:microsoft.com/office/officeart/2005/8/layout/vList4"/>
    <dgm:cxn modelId="{758DC133-B0D3-4E83-84DE-BD1426EC9BFB}" type="presParOf" srcId="{93AE4D3E-8D21-4694-BC3E-D41A86F3ED17}" destId="{B5B3DD30-2AA4-4582-AD28-15B38F02988B}" srcOrd="0" destOrd="0" presId="urn:microsoft.com/office/officeart/2005/8/layout/vList4"/>
    <dgm:cxn modelId="{5EE95658-2AFE-4394-AB11-715D8D7682E1}" type="presParOf" srcId="{93AE4D3E-8D21-4694-BC3E-D41A86F3ED17}" destId="{9542A269-44B8-48ED-AB58-9341D9E10B6E}" srcOrd="1" destOrd="0" presId="urn:microsoft.com/office/officeart/2005/8/layout/vList4"/>
    <dgm:cxn modelId="{72FCF8E8-A5C7-44B5-B86F-C510967B1E47}" type="presParOf" srcId="{93AE4D3E-8D21-4694-BC3E-D41A86F3ED17}" destId="{CDA287F3-0E8D-4BB0-8464-4AD4679C867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2E131-DFA9-4778-AC59-E02042B4AD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613C6-0CF2-4A59-B7CF-2B155B58E45A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1.Документы проекта: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бизнес-план проекта</a:t>
          </a:r>
          <a:r>
            <a: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т.ч.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Техническое задание по проекту)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Календарный план проекта</a:t>
          </a:r>
        </a:p>
        <a:p>
          <a:r>
            <a: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Финансовая модель</a:t>
          </a:r>
        </a:p>
      </dgm:t>
    </dgm:pt>
    <dgm:pt modelId="{D11005B7-7487-44ED-ADEB-61B56E5F9AAA}" type="parTrans" cxnId="{865C6CED-30DE-49B2-B42F-6759443751F2}">
      <dgm:prSet/>
      <dgm:spPr/>
      <dgm:t>
        <a:bodyPr/>
        <a:lstStyle/>
        <a:p>
          <a:endParaRPr lang="ru-RU"/>
        </a:p>
      </dgm:t>
    </dgm:pt>
    <dgm:pt modelId="{6E32A1D2-AFF1-429D-8284-9650E204C58D}" type="sibTrans" cxnId="{865C6CED-30DE-49B2-B42F-6759443751F2}">
      <dgm:prSet/>
      <dgm:spPr/>
      <dgm:t>
        <a:bodyPr/>
        <a:lstStyle/>
        <a:p>
          <a:endParaRPr lang="ru-RU"/>
        </a:p>
      </dgm:t>
    </dgm:pt>
    <dgm:pt modelId="{69EC122C-5F43-423B-9C2E-6163385A2D42}">
      <dgm:prSet phldrT="[Текст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Документы, подтверждающие полномочия лиц, подписывающих договоры по доверенности или заверяющих копии документов</a:t>
          </a:r>
        </a:p>
      </dgm:t>
    </dgm:pt>
    <dgm:pt modelId="{511451B8-B15F-48FF-A52A-558E83E5135D}" type="parTrans" cxnId="{BE08695C-A91C-4CB0-85EF-BBBE441CB980}">
      <dgm:prSet/>
      <dgm:spPr/>
      <dgm:t>
        <a:bodyPr/>
        <a:lstStyle/>
        <a:p>
          <a:endParaRPr lang="ru-RU"/>
        </a:p>
      </dgm:t>
    </dgm:pt>
    <dgm:pt modelId="{B32D2A36-1FD0-45AC-BBA5-99AF9A4695D7}" type="sibTrans" cxnId="{BE08695C-A91C-4CB0-85EF-BBBE441CB980}">
      <dgm:prSet/>
      <dgm:spPr/>
      <dgm:t>
        <a:bodyPr/>
        <a:lstStyle/>
        <a:p>
          <a:endParaRPr lang="ru-RU"/>
        </a:p>
      </dgm:t>
    </dgm:pt>
    <dgm:pt modelId="{837F9C16-3598-4C8C-9A2B-D231AE07E1C5}">
      <dgm:prSet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Документы, подтверждающие правовой статус, полномочия и финансовое состояние Заявителя</a:t>
          </a:r>
        </a:p>
      </dgm:t>
    </dgm:pt>
    <dgm:pt modelId="{C9CD2C83-2B1D-4722-A6EC-488C9B7B5E39}" type="parTrans" cxnId="{184B9738-AD89-4AE6-B01D-69A0FF7BA143}">
      <dgm:prSet/>
      <dgm:spPr/>
      <dgm:t>
        <a:bodyPr/>
        <a:lstStyle/>
        <a:p>
          <a:endParaRPr lang="ru-RU"/>
        </a:p>
      </dgm:t>
    </dgm:pt>
    <dgm:pt modelId="{CB5954E8-1EDC-4DE5-8B11-3F845C45D86C}" type="sibTrans" cxnId="{184B9738-AD89-4AE6-B01D-69A0FF7BA143}">
      <dgm:prSet/>
      <dgm:spPr/>
      <dgm:t>
        <a:bodyPr/>
        <a:lstStyle/>
        <a:p>
          <a:endParaRPr lang="ru-RU"/>
        </a:p>
      </dgm:t>
    </dgm:pt>
    <dgm:pt modelId="{3FAB86FB-8CB2-421D-B12C-832D4FAECDC0}">
      <dgm:prSet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Документы,  подтверждающие правовой   статус,   финансовое состояние ключевых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исполнителей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29B77-1E4A-4312-905C-B2B2D14AEDC5}" type="parTrans" cxnId="{780D1039-FEBF-49E9-97D4-205DF1D82550}">
      <dgm:prSet/>
      <dgm:spPr/>
      <dgm:t>
        <a:bodyPr/>
        <a:lstStyle/>
        <a:p>
          <a:endParaRPr lang="ru-RU"/>
        </a:p>
      </dgm:t>
    </dgm:pt>
    <dgm:pt modelId="{85A968DC-2F2E-4FE7-BD38-F15DF14F9280}" type="sibTrans" cxnId="{780D1039-FEBF-49E9-97D4-205DF1D82550}">
      <dgm:prSet/>
      <dgm:spPr/>
      <dgm:t>
        <a:bodyPr/>
        <a:lstStyle/>
        <a:p>
          <a:endParaRPr lang="ru-RU"/>
        </a:p>
      </dgm:t>
    </dgm:pt>
    <dgm:pt modelId="{AF06ACDC-F816-41BE-86A3-CBEE717CC827}">
      <dgm:prSet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Документы по обеспечению проекта</a:t>
          </a:r>
        </a:p>
      </dgm:t>
    </dgm:pt>
    <dgm:pt modelId="{09D8EEAA-5CC7-4B9F-B240-F3E014129E45}" type="parTrans" cxnId="{F5B40648-9277-4280-AEF9-B559578276B7}">
      <dgm:prSet/>
      <dgm:spPr/>
      <dgm:t>
        <a:bodyPr/>
        <a:lstStyle/>
        <a:p>
          <a:endParaRPr lang="ru-RU"/>
        </a:p>
      </dgm:t>
    </dgm:pt>
    <dgm:pt modelId="{FD6D50A2-C967-4F02-9292-1BB8ADFFC1DD}" type="sibTrans" cxnId="{F5B40648-9277-4280-AEF9-B559578276B7}">
      <dgm:prSet/>
      <dgm:spPr/>
      <dgm:t>
        <a:bodyPr/>
        <a:lstStyle/>
        <a:p>
          <a:endParaRPr lang="ru-RU"/>
        </a:p>
      </dgm:t>
    </dgm:pt>
    <dgm:pt modelId="{7561B0B2-8052-43CF-9B39-D4CE361F7EFD}" type="pres">
      <dgm:prSet presAssocID="{CE02E131-DFA9-4778-AC59-E02042B4AD8E}" presName="diagram" presStyleCnt="0">
        <dgm:presLayoutVars>
          <dgm:dir/>
          <dgm:resizeHandles val="exact"/>
        </dgm:presLayoutVars>
      </dgm:prSet>
      <dgm:spPr/>
    </dgm:pt>
    <dgm:pt modelId="{CF5CADC9-C063-484C-9CA8-73CA64718EAF}" type="pres">
      <dgm:prSet presAssocID="{8D5613C6-0CF2-4A59-B7CF-2B155B58E45A}" presName="node" presStyleLbl="node1" presStyleIdx="0" presStyleCnt="5">
        <dgm:presLayoutVars>
          <dgm:bulletEnabled val="1"/>
        </dgm:presLayoutVars>
      </dgm:prSet>
      <dgm:spPr/>
    </dgm:pt>
    <dgm:pt modelId="{94E479AE-B83F-4BBA-8FE8-D7084D007451}" type="pres">
      <dgm:prSet presAssocID="{6E32A1D2-AFF1-429D-8284-9650E204C58D}" presName="sibTrans" presStyleCnt="0"/>
      <dgm:spPr/>
    </dgm:pt>
    <dgm:pt modelId="{5CC1454C-0E10-4A33-8CED-F0E24C87F7E5}" type="pres">
      <dgm:prSet presAssocID="{837F9C16-3598-4C8C-9A2B-D231AE07E1C5}" presName="node" presStyleLbl="node1" presStyleIdx="1" presStyleCnt="5">
        <dgm:presLayoutVars>
          <dgm:bulletEnabled val="1"/>
        </dgm:presLayoutVars>
      </dgm:prSet>
      <dgm:spPr/>
    </dgm:pt>
    <dgm:pt modelId="{A8C3128D-AE97-4A6E-ABFC-183C6465D740}" type="pres">
      <dgm:prSet presAssocID="{CB5954E8-1EDC-4DE5-8B11-3F845C45D86C}" presName="sibTrans" presStyleCnt="0"/>
      <dgm:spPr/>
    </dgm:pt>
    <dgm:pt modelId="{FDF361ED-1519-44BE-91BA-DCF4D45D6EFE}" type="pres">
      <dgm:prSet presAssocID="{3FAB86FB-8CB2-421D-B12C-832D4FAECDC0}" presName="node" presStyleLbl="node1" presStyleIdx="2" presStyleCnt="5">
        <dgm:presLayoutVars>
          <dgm:bulletEnabled val="1"/>
        </dgm:presLayoutVars>
      </dgm:prSet>
      <dgm:spPr/>
    </dgm:pt>
    <dgm:pt modelId="{E00ED075-AE79-4558-B1AA-125250CF62A5}" type="pres">
      <dgm:prSet presAssocID="{85A968DC-2F2E-4FE7-BD38-F15DF14F9280}" presName="sibTrans" presStyleCnt="0"/>
      <dgm:spPr/>
    </dgm:pt>
    <dgm:pt modelId="{5EF84585-A332-4BF9-A77A-BC1FAD0DE04B}" type="pres">
      <dgm:prSet presAssocID="{AF06ACDC-F816-41BE-86A3-CBEE717CC827}" presName="node" presStyleLbl="node1" presStyleIdx="3" presStyleCnt="5">
        <dgm:presLayoutVars>
          <dgm:bulletEnabled val="1"/>
        </dgm:presLayoutVars>
      </dgm:prSet>
      <dgm:spPr/>
    </dgm:pt>
    <dgm:pt modelId="{E046B750-F40D-4972-AF5E-5C2CC6CB77F1}" type="pres">
      <dgm:prSet presAssocID="{FD6D50A2-C967-4F02-9292-1BB8ADFFC1DD}" presName="sibTrans" presStyleCnt="0"/>
      <dgm:spPr/>
    </dgm:pt>
    <dgm:pt modelId="{8F06D304-885A-43E6-B6CC-E2E7944B5E99}" type="pres">
      <dgm:prSet presAssocID="{69EC122C-5F43-423B-9C2E-6163385A2D42}" presName="node" presStyleLbl="node1" presStyleIdx="4" presStyleCnt="5">
        <dgm:presLayoutVars>
          <dgm:bulletEnabled val="1"/>
        </dgm:presLayoutVars>
      </dgm:prSet>
      <dgm:spPr/>
    </dgm:pt>
  </dgm:ptLst>
  <dgm:cxnLst>
    <dgm:cxn modelId="{184B9738-AD89-4AE6-B01D-69A0FF7BA143}" srcId="{CE02E131-DFA9-4778-AC59-E02042B4AD8E}" destId="{837F9C16-3598-4C8C-9A2B-D231AE07E1C5}" srcOrd="1" destOrd="0" parTransId="{C9CD2C83-2B1D-4722-A6EC-488C9B7B5E39}" sibTransId="{CB5954E8-1EDC-4DE5-8B11-3F845C45D86C}"/>
    <dgm:cxn modelId="{780D1039-FEBF-49E9-97D4-205DF1D82550}" srcId="{CE02E131-DFA9-4778-AC59-E02042B4AD8E}" destId="{3FAB86FB-8CB2-421D-B12C-832D4FAECDC0}" srcOrd="2" destOrd="0" parTransId="{AC129B77-1E4A-4312-905C-B2B2D14AEDC5}" sibTransId="{85A968DC-2F2E-4FE7-BD38-F15DF14F9280}"/>
    <dgm:cxn modelId="{BE08695C-A91C-4CB0-85EF-BBBE441CB980}" srcId="{CE02E131-DFA9-4778-AC59-E02042B4AD8E}" destId="{69EC122C-5F43-423B-9C2E-6163385A2D42}" srcOrd="4" destOrd="0" parTransId="{511451B8-B15F-48FF-A52A-558E83E5135D}" sibTransId="{B32D2A36-1FD0-45AC-BBA5-99AF9A4695D7}"/>
    <dgm:cxn modelId="{F5B40648-9277-4280-AEF9-B559578276B7}" srcId="{CE02E131-DFA9-4778-AC59-E02042B4AD8E}" destId="{AF06ACDC-F816-41BE-86A3-CBEE717CC827}" srcOrd="3" destOrd="0" parTransId="{09D8EEAA-5CC7-4B9F-B240-F3E014129E45}" sibTransId="{FD6D50A2-C967-4F02-9292-1BB8ADFFC1DD}"/>
    <dgm:cxn modelId="{B68A645A-C960-45DE-810B-BC90BCB852A7}" type="presOf" srcId="{3FAB86FB-8CB2-421D-B12C-832D4FAECDC0}" destId="{FDF361ED-1519-44BE-91BA-DCF4D45D6EFE}" srcOrd="0" destOrd="0" presId="urn:microsoft.com/office/officeart/2005/8/layout/default"/>
    <dgm:cxn modelId="{E52D2CA5-75EC-4375-8F2F-6207BE1EC831}" type="presOf" srcId="{AF06ACDC-F816-41BE-86A3-CBEE717CC827}" destId="{5EF84585-A332-4BF9-A77A-BC1FAD0DE04B}" srcOrd="0" destOrd="0" presId="urn:microsoft.com/office/officeart/2005/8/layout/default"/>
    <dgm:cxn modelId="{EBA0A4C5-74A0-4AAD-9D78-131F84D58B8F}" type="presOf" srcId="{CE02E131-DFA9-4778-AC59-E02042B4AD8E}" destId="{7561B0B2-8052-43CF-9B39-D4CE361F7EFD}" srcOrd="0" destOrd="0" presId="urn:microsoft.com/office/officeart/2005/8/layout/default"/>
    <dgm:cxn modelId="{E37747DF-36BF-49E8-BCDF-4E9484CAC3AE}" type="presOf" srcId="{69EC122C-5F43-423B-9C2E-6163385A2D42}" destId="{8F06D304-885A-43E6-B6CC-E2E7944B5E99}" srcOrd="0" destOrd="0" presId="urn:microsoft.com/office/officeart/2005/8/layout/default"/>
    <dgm:cxn modelId="{875832E8-16A9-4BF5-A9A3-CA74FE33FAB9}" type="presOf" srcId="{837F9C16-3598-4C8C-9A2B-D231AE07E1C5}" destId="{5CC1454C-0E10-4A33-8CED-F0E24C87F7E5}" srcOrd="0" destOrd="0" presId="urn:microsoft.com/office/officeart/2005/8/layout/default"/>
    <dgm:cxn modelId="{865C6CED-30DE-49B2-B42F-6759443751F2}" srcId="{CE02E131-DFA9-4778-AC59-E02042B4AD8E}" destId="{8D5613C6-0CF2-4A59-B7CF-2B155B58E45A}" srcOrd="0" destOrd="0" parTransId="{D11005B7-7487-44ED-ADEB-61B56E5F9AAA}" sibTransId="{6E32A1D2-AFF1-429D-8284-9650E204C58D}"/>
    <dgm:cxn modelId="{217F6FFB-8656-485A-BEA9-BB4040F03BE2}" type="presOf" srcId="{8D5613C6-0CF2-4A59-B7CF-2B155B58E45A}" destId="{CF5CADC9-C063-484C-9CA8-73CA64718EAF}" srcOrd="0" destOrd="0" presId="urn:microsoft.com/office/officeart/2005/8/layout/default"/>
    <dgm:cxn modelId="{3DF16B9A-41A3-460A-8CE6-E9AA7D20B537}" type="presParOf" srcId="{7561B0B2-8052-43CF-9B39-D4CE361F7EFD}" destId="{CF5CADC9-C063-484C-9CA8-73CA64718EAF}" srcOrd="0" destOrd="0" presId="urn:microsoft.com/office/officeart/2005/8/layout/default"/>
    <dgm:cxn modelId="{8A660D5D-2D22-4C20-9619-9CAF62B5DABF}" type="presParOf" srcId="{7561B0B2-8052-43CF-9B39-D4CE361F7EFD}" destId="{94E479AE-B83F-4BBA-8FE8-D7084D007451}" srcOrd="1" destOrd="0" presId="urn:microsoft.com/office/officeart/2005/8/layout/default"/>
    <dgm:cxn modelId="{BF4F467D-A029-450D-A186-22DDC4288631}" type="presParOf" srcId="{7561B0B2-8052-43CF-9B39-D4CE361F7EFD}" destId="{5CC1454C-0E10-4A33-8CED-F0E24C87F7E5}" srcOrd="2" destOrd="0" presId="urn:microsoft.com/office/officeart/2005/8/layout/default"/>
    <dgm:cxn modelId="{4B886477-BDCF-4EB0-BE44-D6A340F8AD7B}" type="presParOf" srcId="{7561B0B2-8052-43CF-9B39-D4CE361F7EFD}" destId="{A8C3128D-AE97-4A6E-ABFC-183C6465D740}" srcOrd="3" destOrd="0" presId="urn:microsoft.com/office/officeart/2005/8/layout/default"/>
    <dgm:cxn modelId="{67467E81-7BAD-4B70-BCE1-ADCB2364328F}" type="presParOf" srcId="{7561B0B2-8052-43CF-9B39-D4CE361F7EFD}" destId="{FDF361ED-1519-44BE-91BA-DCF4D45D6EFE}" srcOrd="4" destOrd="0" presId="urn:microsoft.com/office/officeart/2005/8/layout/default"/>
    <dgm:cxn modelId="{3F4F4981-AA36-454D-A110-2C650C4E55EB}" type="presParOf" srcId="{7561B0B2-8052-43CF-9B39-D4CE361F7EFD}" destId="{E00ED075-AE79-4558-B1AA-125250CF62A5}" srcOrd="5" destOrd="0" presId="urn:microsoft.com/office/officeart/2005/8/layout/default"/>
    <dgm:cxn modelId="{4AEC3AC3-46F6-42FB-891C-75340E5A2597}" type="presParOf" srcId="{7561B0B2-8052-43CF-9B39-D4CE361F7EFD}" destId="{5EF84585-A332-4BF9-A77A-BC1FAD0DE04B}" srcOrd="6" destOrd="0" presId="urn:microsoft.com/office/officeart/2005/8/layout/default"/>
    <dgm:cxn modelId="{604B408E-F02C-402F-B490-636A86522158}" type="presParOf" srcId="{7561B0B2-8052-43CF-9B39-D4CE361F7EFD}" destId="{E046B750-F40D-4972-AF5E-5C2CC6CB77F1}" srcOrd="7" destOrd="0" presId="urn:microsoft.com/office/officeart/2005/8/layout/default"/>
    <dgm:cxn modelId="{47BB4B70-E2C4-47C3-A9DE-1EA3C03C2E38}" type="presParOf" srcId="{7561B0B2-8052-43CF-9B39-D4CE361F7EFD}" destId="{8F06D304-885A-43E6-B6CC-E2E7944B5E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FBE4-D0E3-4DA5-B2B5-AE323861C278}">
      <dsp:nvSpPr>
        <dsp:cNvPr id="0" name=""/>
        <dsp:cNvSpPr/>
      </dsp:nvSpPr>
      <dsp:spPr>
        <a:xfrm>
          <a:off x="0" y="0"/>
          <a:ext cx="5186362" cy="293375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Строительство или капитальный ремонт зданий и сооружений</a:t>
          </a:r>
        </a:p>
      </dsp:txBody>
      <dsp:txXfrm>
        <a:off x="1330647" y="0"/>
        <a:ext cx="3855714" cy="2933754"/>
      </dsp:txXfrm>
    </dsp:sp>
    <dsp:sp modelId="{409D6219-AAFF-45CC-A784-1E029C7C3C77}">
      <dsp:nvSpPr>
        <dsp:cNvPr id="0" name=""/>
        <dsp:cNvSpPr/>
      </dsp:nvSpPr>
      <dsp:spPr>
        <a:xfrm>
          <a:off x="293375" y="293375"/>
          <a:ext cx="1037272" cy="2347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3DD30-2AA4-4582-AD28-15B38F02988B}">
      <dsp:nvSpPr>
        <dsp:cNvPr id="0" name=""/>
        <dsp:cNvSpPr/>
      </dsp:nvSpPr>
      <dsp:spPr>
        <a:xfrm>
          <a:off x="0" y="0"/>
          <a:ext cx="5186362" cy="293375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Рефинансирование заемных средств и уплату процентов по привлеченным кредитам/займам</a:t>
          </a:r>
        </a:p>
      </dsp:txBody>
      <dsp:txXfrm>
        <a:off x="1330647" y="0"/>
        <a:ext cx="3855714" cy="2933754"/>
      </dsp:txXfrm>
    </dsp:sp>
    <dsp:sp modelId="{9542A269-44B8-48ED-AB58-9341D9E10B6E}">
      <dsp:nvSpPr>
        <dsp:cNvPr id="0" name=""/>
        <dsp:cNvSpPr/>
      </dsp:nvSpPr>
      <dsp:spPr>
        <a:xfrm>
          <a:off x="293375" y="293375"/>
          <a:ext cx="1037272" cy="23470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CADC9-C063-484C-9CA8-73CA64718EAF}">
      <dsp:nvSpPr>
        <dsp:cNvPr id="0" name=""/>
        <dsp:cNvSpPr/>
      </dsp:nvSpPr>
      <dsp:spPr>
        <a:xfrm>
          <a:off x="920114" y="172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1.Документы проекта: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бизнес-план проекта</a:t>
          </a:r>
          <a:r>
            <a:rPr lang="en-US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т.ч.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Техническое задание по проекту)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Календарный план проекта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Финансовая модель</a:t>
          </a:r>
        </a:p>
      </dsp:txBody>
      <dsp:txXfrm>
        <a:off x="920114" y="172"/>
        <a:ext cx="2711053" cy="1626631"/>
      </dsp:txXfrm>
    </dsp:sp>
    <dsp:sp modelId="{5CC1454C-0E10-4A33-8CED-F0E24C87F7E5}">
      <dsp:nvSpPr>
        <dsp:cNvPr id="0" name=""/>
        <dsp:cNvSpPr/>
      </dsp:nvSpPr>
      <dsp:spPr>
        <a:xfrm>
          <a:off x="3902273" y="172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Документы, подтверждающие правовой статус, полномочия и финансовое состояние Заявителя</a:t>
          </a:r>
        </a:p>
      </dsp:txBody>
      <dsp:txXfrm>
        <a:off x="3902273" y="172"/>
        <a:ext cx="2711053" cy="1626631"/>
      </dsp:txXfrm>
    </dsp:sp>
    <dsp:sp modelId="{FDF361ED-1519-44BE-91BA-DCF4D45D6EFE}">
      <dsp:nvSpPr>
        <dsp:cNvPr id="0" name=""/>
        <dsp:cNvSpPr/>
      </dsp:nvSpPr>
      <dsp:spPr>
        <a:xfrm>
          <a:off x="6884431" y="172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Документы,  подтверждающие правовой   статус,   финансовое состояние ключевых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исполнителей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4431" y="172"/>
        <a:ext cx="2711053" cy="1626631"/>
      </dsp:txXfrm>
    </dsp:sp>
    <dsp:sp modelId="{5EF84585-A332-4BF9-A77A-BC1FAD0DE04B}">
      <dsp:nvSpPr>
        <dsp:cNvPr id="0" name=""/>
        <dsp:cNvSpPr/>
      </dsp:nvSpPr>
      <dsp:spPr>
        <a:xfrm>
          <a:off x="2411194" y="1897909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Документы по обеспечению проекта</a:t>
          </a:r>
        </a:p>
      </dsp:txBody>
      <dsp:txXfrm>
        <a:off x="2411194" y="1897909"/>
        <a:ext cx="2711053" cy="1626631"/>
      </dsp:txXfrm>
    </dsp:sp>
    <dsp:sp modelId="{8F06D304-885A-43E6-B6CC-E2E7944B5E99}">
      <dsp:nvSpPr>
        <dsp:cNvPr id="0" name=""/>
        <dsp:cNvSpPr/>
      </dsp:nvSpPr>
      <dsp:spPr>
        <a:xfrm>
          <a:off x="5393352" y="1897909"/>
          <a:ext cx="2711053" cy="1626631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Документы, подтверждающие полномочия лиц, подписывающих договоры по доверенности или заверяющих копии документов</a:t>
          </a:r>
        </a:p>
      </dsp:txBody>
      <dsp:txXfrm>
        <a:off x="5393352" y="1897909"/>
        <a:ext cx="2711053" cy="162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79DCA-3531-4501-B617-872CDAF871F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38EC-F4EB-4D5A-B86B-D018853C2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4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38EC-F4EB-4D5A-B86B-D018853C20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4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38EC-F4EB-4D5A-B86B-D018853C20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5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38EC-F4EB-4D5A-B86B-D018853C20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3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3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1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3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0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1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6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405D-75CE-4A1A-8674-C714A8BEED6C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7D07-5C0F-4748-86C7-DE77BC3DC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9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200" y="2567109"/>
            <a:ext cx="9520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ПО ПРОГРАММЕ</a:t>
            </a:r>
          </a:p>
          <a:p>
            <a:pPr lvl="0"/>
            <a:r>
              <a:rPr lang="ru-RU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«ПРОЕКТЫ РАЗВИТИЯ КАРАЧАЕВО-ЧЕРКЕССКОЙ РЕСПУБЛИКИ»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69158" y="4941650"/>
            <a:ext cx="3962400" cy="1070043"/>
          </a:xfrm>
          <a:prstGeom prst="roundRect">
            <a:avLst/>
          </a:prstGeom>
          <a:noFill/>
          <a:ln w="349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85890" y="4999617"/>
            <a:ext cx="372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Заемное финансирование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460200" y="482043"/>
            <a:ext cx="850439" cy="804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0639" y="56896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332546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54239" y="0"/>
            <a:ext cx="5737761" cy="6858000"/>
          </a:xfrm>
          <a:prstGeom prst="rect">
            <a:avLst/>
          </a:prstGeom>
          <a:blipFill dpi="0" rotWithShape="1">
            <a:blip r:embed="rId3">
              <a:alphaModFix amt="83000"/>
            </a:blip>
            <a:srcRect/>
            <a:tile tx="0" ty="0" sx="100000" sy="100000" flip="none" algn="br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24665" y="337649"/>
            <a:ext cx="4324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1192" y="5702307"/>
            <a:ext cx="233464" cy="342664"/>
          </a:xfrm>
          <a:prstGeom prst="rect">
            <a:avLst/>
          </a:prstGeom>
          <a:ln>
            <a:noFill/>
          </a:ln>
          <a:effectLst>
            <a:innerShdw blurRad="114300">
              <a:schemeClr val="bg1"/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80" y="6288682"/>
            <a:ext cx="191876" cy="1918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8973" y="1458091"/>
            <a:ext cx="624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Координатор направления в Министерстве: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974" y="1923415"/>
            <a:ext cx="584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Тлисов Арсен </a:t>
            </a:r>
            <a:r>
              <a:rPr lang="ru-RU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Рафаэльевич</a:t>
            </a: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Заместитель Министра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5" y="3025670"/>
            <a:ext cx="337679" cy="3301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42172" y="3004291"/>
            <a:ext cx="266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(8782) 25-01-40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5501" y="2532877"/>
            <a:ext cx="626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tlisoff00309@gmail.com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30145" y="3748070"/>
            <a:ext cx="6605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436880"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Региональный фонд развития промышленности Карачаево-Черкесской Республики</a:t>
            </a:r>
          </a:p>
          <a:p>
            <a:pPr marL="205740" indent="436880" algn="ctr"/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Кохова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Инна Борисовна</a:t>
            </a:r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r>
              <a:rPr lang="ru-RU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Директор Фонда</a:t>
            </a:r>
            <a:endParaRPr lang="ru-RU" sz="1800" spc="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endParaRPr lang="ru-RU" b="1" spc="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endParaRPr lang="ru-RU" sz="1800" b="1" spc="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05740" indent="436880" algn="ctr"/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5482" y="6425726"/>
            <a:ext cx="10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2021 г.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32" y="5266478"/>
            <a:ext cx="337679" cy="3301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74054" y="5245655"/>
            <a:ext cx="266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8 (8782) 25-01-48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867" y="6199954"/>
            <a:ext cx="14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frp-kchr.ru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867" y="5567291"/>
            <a:ext cx="331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369000, г. Черкесск,  </a:t>
            </a:r>
          </a:p>
          <a:p>
            <a:r>
              <a:rPr lang="ru-RU" b="1" dirty="0">
                <a:solidFill>
                  <a:schemeClr val="bg1"/>
                </a:solidFill>
              </a:rPr>
              <a:t>ул. </a:t>
            </a:r>
            <a:r>
              <a:rPr lang="ru-RU" b="1" dirty="0" err="1">
                <a:solidFill>
                  <a:schemeClr val="bg1"/>
                </a:solidFill>
              </a:rPr>
              <a:t>Калантаевского</a:t>
            </a:r>
            <a:r>
              <a:rPr lang="ru-RU" b="1" dirty="0">
                <a:solidFill>
                  <a:schemeClr val="bg1"/>
                </a:solidFill>
              </a:rPr>
              <a:t>, дом 36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6675950" y="1075408"/>
            <a:ext cx="850439" cy="8040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26389" y="1162325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3906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90907" y="509473"/>
            <a:ext cx="119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2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2800" b="1" dirty="0">
                <a:solidFill>
                  <a:srgbClr val="92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5910" y="478884"/>
            <a:ext cx="32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228381" y="5635173"/>
            <a:ext cx="850439" cy="804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8820" y="57220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5468" y="478884"/>
            <a:ext cx="7829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предоставление заемного финансирования на реализацию проектов, направленных на:</a:t>
            </a:r>
          </a:p>
          <a:p>
            <a:pPr algn="just"/>
            <a:endParaRPr lang="ru-RU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модернизацию производства;</a:t>
            </a:r>
          </a:p>
          <a:p>
            <a:pPr algn="just"/>
            <a:endParaRPr lang="ru-RU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создание новой конкурентоспособной и высокотехнологичной продукции гражданского назначения с </a:t>
            </a:r>
            <a:r>
              <a:rPr lang="ru-RU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импорто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экспортозамещающим</a:t>
            </a: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потенциалом;</a:t>
            </a:r>
          </a:p>
          <a:p>
            <a:pPr algn="just"/>
            <a:endParaRPr lang="ru-RU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достижение показателей региональной программы в сфере промышленности. </a:t>
            </a:r>
          </a:p>
        </p:txBody>
      </p:sp>
      <p:pic>
        <p:nvPicPr>
          <p:cNvPr id="15" name="Picture 6" descr="ÐÐ°ÑÑÐ¸Ð½ÐºÐ¸ Ð¿Ð¾ Ð·Ð°Ð¿ÑÐ¾ÑÑ ÑÐµÐ»Ñ Ð¸ÐºÐ¾Ð½ÐºÐ°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11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9" y="1712421"/>
            <a:ext cx="2125218" cy="21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203005"/>
            <a:ext cx="491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Условия</a:t>
            </a:r>
            <a:r>
              <a:rPr lang="ru-RU" sz="2400" b="1" dirty="0">
                <a:solidFill>
                  <a:srgbClr val="92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займа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1186249"/>
            <a:ext cx="5450359" cy="84026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займа – не более 5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7231" y="1210964"/>
            <a:ext cx="5609968" cy="679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займа - до 50 млн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9100" y="2211860"/>
            <a:ext cx="5450359" cy="1260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объем продаж новой продукции - не менее 50% от суммы займа в год, начиная со 2 года серийного производства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77232" y="2821974"/>
            <a:ext cx="5609968" cy="2120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 проекта со стороны Заявителя и (или) частных инвесторов и (или) за счет банковских кредитов составляет суммарно не менее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общего бюджета инвестиционного проекта, в том числе не менее 15 % за счет собственных средств Заявителя.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77230" y="2026509"/>
            <a:ext cx="5609969" cy="642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5%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9100" y="3632886"/>
            <a:ext cx="5450359" cy="1309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вид деятельности Заявителя относится к разделу "Обрабатывающие производства" ОКВЭД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228381" y="5635173"/>
            <a:ext cx="850439" cy="804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8820" y="57220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307975619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584342"/>
            <a:ext cx="12192000" cy="127365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58154" y="5814964"/>
            <a:ext cx="766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21407"/>
              </p:ext>
            </p:extLst>
          </p:nvPr>
        </p:nvGraphicFramePr>
        <p:xfrm>
          <a:off x="262891" y="35549"/>
          <a:ext cx="11555730" cy="54780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02113">
                  <a:extLst>
                    <a:ext uri="{9D8B030D-6E8A-4147-A177-3AD203B41FA5}">
                      <a16:colId xmlns:a16="http://schemas.microsoft.com/office/drawing/2014/main" val="3922389871"/>
                    </a:ext>
                  </a:extLst>
                </a:gridCol>
                <a:gridCol w="5453617">
                  <a:extLst>
                    <a:ext uri="{9D8B030D-6E8A-4147-A177-3AD203B41FA5}">
                      <a16:colId xmlns:a16="http://schemas.microsoft.com/office/drawing/2014/main" val="2228813065"/>
                    </a:ext>
                  </a:extLst>
                </a:gridCol>
              </a:tblGrid>
              <a:tr h="604531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5041"/>
                  </a:ext>
                </a:extLst>
              </a:tr>
              <a:tr h="307689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Производство текстильных изделий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Производство металлургическое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30235721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Производство одежды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Производство готовых металлических изделий, кроме машин и оборудования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957696678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Производство кожи и изделий из кожи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Производство компьютеров, электронных и оптических изделий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516489455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Обработка древесины и производство изделий из дерева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Производство электрического оборудования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84129879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Производство бумаги и бумажных изделий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Производство машин и оборудования, не включенных в другие группировки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655617986"/>
                  </a:ext>
                </a:extLst>
              </a:tr>
              <a:tr h="403907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Производство химических веществ и химических продуктов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Производство автотранспортных средств, прицепов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327235776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Производство лекарственных средств и материалов, применяемых в медицинских целях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Производство прочих транспортных средств и оборудования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89713201"/>
                  </a:ext>
                </a:extLst>
              </a:tr>
              <a:tr h="491337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Производство резиновых и пластмассовых изделий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Производство мебели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02932493"/>
                  </a:ext>
                </a:extLst>
              </a:tr>
              <a:tr h="643941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Производство прочей неметаллической минеральной продукции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 Производство прочих готовых изделий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4119017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" y="-35219"/>
            <a:ext cx="10515600" cy="73215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Отраслевые направления, финансируемые Фондом (ОКВЭД)</a:t>
            </a:r>
          </a:p>
        </p:txBody>
      </p:sp>
    </p:spTree>
    <p:extLst>
      <p:ext uri="{BB962C8B-B14F-4D97-AF65-F5344CB8AC3E}">
        <p14:creationId xmlns:p14="http://schemas.microsoft.com/office/powerpoint/2010/main" val="367756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5358372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51" y="243278"/>
            <a:ext cx="8463659" cy="49468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Направления целевого использования средств финансирования проекта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0451" y="1223319"/>
            <a:ext cx="11726334" cy="4064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2. Приобретение или использование специального оборудования для проведения ОКР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627" y="1423896"/>
            <a:ext cx="580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Разработка нового продукта/технологии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27" y="1741377"/>
            <a:ext cx="1002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Приобретение или использование специального оборудования для проведения ОКР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627" y="2138199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Разработка технико-экономического обоснования,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прединвестиционный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анализ, не включая расходы на аналитические исследования рынка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627" y="2786682"/>
            <a:ext cx="1039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Приобретение прав на результаты интеллектуальной деятельности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627" y="3159763"/>
            <a:ext cx="430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Инжиниринг.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627" y="3529095"/>
            <a:ext cx="1159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Приобретение в собственность  промышленного оборудования как нового, так и бывшего в употреблении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627" y="4175426"/>
            <a:ext cx="1145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Приобретение товарно-материальных ценностей, необходимых для выпуска промышленной продукции.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627" y="4810882"/>
            <a:ext cx="83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Общехозяйственные расходы , - в объеме не более 10% от суммы займа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84008" y="5750402"/>
            <a:ext cx="67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53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358372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Заемные средства не могут быть использованы </a:t>
            </a:r>
            <a:endParaRPr lang="ru-RU" sz="2400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229242"/>
              </p:ext>
            </p:extLst>
          </p:nvPr>
        </p:nvGraphicFramePr>
        <p:xfrm>
          <a:off x="909638" y="1445742"/>
          <a:ext cx="5186362" cy="293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30553" y="5722089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777442270"/>
              </p:ext>
            </p:extLst>
          </p:nvPr>
        </p:nvGraphicFramePr>
        <p:xfrm>
          <a:off x="6391227" y="1408670"/>
          <a:ext cx="5186362" cy="293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</p:spTree>
    <p:extLst>
      <p:ext uri="{BB962C8B-B14F-4D97-AF65-F5344CB8AC3E}">
        <p14:creationId xmlns:p14="http://schemas.microsoft.com/office/powerpoint/2010/main" val="104356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030553" y="5722090"/>
            <a:ext cx="78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381" y="206329"/>
            <a:ext cx="1058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Критерии отбора проектов для финансирования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228381" y="5635173"/>
            <a:ext cx="850439" cy="804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8820" y="57220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4817" y="1051176"/>
            <a:ext cx="4045618" cy="39683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94817" y="2332643"/>
            <a:ext cx="4029815" cy="1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189322" y="2385167"/>
            <a:ext cx="4045618" cy="27983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89322" y="3666634"/>
            <a:ext cx="4029815" cy="1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515100" y="1018153"/>
            <a:ext cx="4515453" cy="35980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521308" y="2286359"/>
            <a:ext cx="4497815" cy="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57257" y="1362395"/>
            <a:ext cx="344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Рыночная перспективность продукта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78820" y="2607160"/>
            <a:ext cx="446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Финансово-экономическая эффективность и устойчивость проект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04932" y="3953478"/>
            <a:ext cx="3414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Финансовая состоятельность Заявителя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724633" y="1349488"/>
            <a:ext cx="420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Качество и достаточность обеспечения возврата займа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15100" y="2351604"/>
            <a:ext cx="4515453" cy="2852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6532738" y="3365648"/>
            <a:ext cx="4497815" cy="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539982" y="2435526"/>
            <a:ext cx="5976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>
              <a:spcAft>
                <a:spcPts val="0"/>
              </a:spcAft>
              <a:tabLst>
                <a:tab pos="711200" algn="l"/>
              </a:tabLst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8310" algn="ctr">
              <a:spcAft>
                <a:spcPts val="0"/>
              </a:spcAft>
              <a:tabLst>
                <a:tab pos="711200" algn="l"/>
              </a:tabLs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Юридическая состоятельность: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24633" y="3399982"/>
            <a:ext cx="4353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заявителя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лиц, предоставивших обеспечение,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ключевых исполнителей, подрядчика/генподрядчика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41073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358372"/>
            <a:ext cx="12192000" cy="14883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1220" y="5874490"/>
            <a:ext cx="479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14" y="219799"/>
            <a:ext cx="10515600" cy="53435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Процесс рассмотрения Заявки по программе «Проекты развития Карачаево-Черкесской Республики»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97514" y="5797297"/>
            <a:ext cx="1000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1098" y="3469183"/>
            <a:ext cx="2889306" cy="1061756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Наблюдательный совет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1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 включительно)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8714" y="1194787"/>
            <a:ext cx="2361722" cy="154378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заявки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(резюме проекта)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60436" y="1194787"/>
            <a:ext cx="2428397" cy="154378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Экспресс – оценка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5 дней)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83739" y="1202387"/>
            <a:ext cx="2366816" cy="154378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Подготовка комплекта документов Заявителем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92365" y="1207470"/>
            <a:ext cx="2500678" cy="154630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Входная экспертиза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дней + по 2 дня на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доп.документы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520761" y="1194787"/>
            <a:ext cx="2404983" cy="156527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Комплексная экспертиза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40 дней) 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8200" y="3510197"/>
            <a:ext cx="2946511" cy="1049983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Экспертный совет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1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06791" y="3469183"/>
            <a:ext cx="2889306" cy="1090997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Подписание договора займа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839970" y="4035189"/>
            <a:ext cx="54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377422" y="4073421"/>
            <a:ext cx="54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>
            <a:off x="2985678" y="4590021"/>
            <a:ext cx="6465766" cy="360495"/>
          </a:xfrm>
          <a:prstGeom prst="bentConnector3">
            <a:avLst>
              <a:gd name="adj1" fmla="val 326"/>
            </a:avLst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34" idx="2"/>
          </p:cNvCxnSpPr>
          <p:nvPr/>
        </p:nvCxnSpPr>
        <p:spPr>
          <a:xfrm flipH="1" flipV="1">
            <a:off x="9451444" y="4560180"/>
            <a:ext cx="2562" cy="407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3000526" y="2738571"/>
            <a:ext cx="1" cy="4053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3091704" y="2825453"/>
            <a:ext cx="12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на доработку </a:t>
            </a:r>
          </a:p>
        </p:txBody>
      </p:sp>
      <p:cxnSp>
        <p:nvCxnSpPr>
          <p:cNvPr id="82" name="Соединительная линия уступом 81"/>
          <p:cNvCxnSpPr/>
          <p:nvPr/>
        </p:nvCxnSpPr>
        <p:spPr>
          <a:xfrm rot="16200000" flipV="1">
            <a:off x="3663693" y="3034288"/>
            <a:ext cx="16279" cy="560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10445266" y="2782758"/>
            <a:ext cx="1" cy="4053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10536444" y="2869640"/>
            <a:ext cx="125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на доработку 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1452409" y="4576855"/>
            <a:ext cx="1" cy="4053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200756" y="4954461"/>
            <a:ext cx="1259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Отклонен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6747582" y="4370696"/>
            <a:ext cx="0" cy="32209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77940" y="4654629"/>
            <a:ext cx="126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Отклонен 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документов, предоставляемых в Фонд на разных этапах рассмотрения заявки: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2358AA6-C8E8-4BEF-BFD7-CA510753C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524146"/>
              </p:ext>
            </p:extLst>
          </p:nvPr>
        </p:nvGraphicFramePr>
        <p:xfrm>
          <a:off x="838200" y="1578543"/>
          <a:ext cx="10515600" cy="352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369668"/>
            <a:ext cx="12192000" cy="148833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br"/>
          </a:blip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23" b="57374"/>
          <a:stretch/>
        </p:blipFill>
        <p:spPr>
          <a:xfrm>
            <a:off x="380781" y="5787573"/>
            <a:ext cx="850439" cy="804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1220" y="5863773"/>
            <a:ext cx="508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</a:t>
            </a:r>
          </a:p>
          <a:p>
            <a:pPr lvl="0"/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Карачаево-Черкесской Республики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9300" y="5792707"/>
            <a:ext cx="111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35743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3286</TotalTime>
  <Words>749</Words>
  <Application>Microsoft Office PowerPoint</Application>
  <PresentationFormat>Широкоэкранный</PresentationFormat>
  <Paragraphs>143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Отраслевые направления, финансируемые Фондом (ОКВЭД)</vt:lpstr>
      <vt:lpstr>Направления целевого использования средств финансирования проекта</vt:lpstr>
      <vt:lpstr>Заемные средства не могут быть использованы </vt:lpstr>
      <vt:lpstr>Презентация PowerPoint</vt:lpstr>
      <vt:lpstr>Процесс рассмотрения Заявки по программе «Проекты развития Карачаево-Черкесской Республики»</vt:lpstr>
      <vt:lpstr>Перечень документов, предоставляемых в Фонд на разных этапах рассмотрения заявки: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Ю.Х. Теунаева</dc:creator>
  <cp:lastModifiedBy>Madina Kemova</cp:lastModifiedBy>
  <cp:revision>218</cp:revision>
  <dcterms:created xsi:type="dcterms:W3CDTF">2021-10-06T12:15:38Z</dcterms:created>
  <dcterms:modified xsi:type="dcterms:W3CDTF">2024-02-29T07:53:09Z</dcterms:modified>
</cp:coreProperties>
</file>